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1" r:id="rId4"/>
    <p:sldId id="258" r:id="rId5"/>
    <p:sldId id="282" r:id="rId6"/>
    <p:sldId id="283" r:id="rId7"/>
    <p:sldId id="284" r:id="rId8"/>
    <p:sldId id="26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76" r:id="rId20"/>
    <p:sldId id="28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K2DNNUV/m4c+EA+Eq7toAApxe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40C528-4BCF-477D-9D52-E5FFE64A2742}">
  <a:tblStyle styleId="{2540C528-4BCF-477D-9D52-E5FFE64A27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71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25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72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28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50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8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58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07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71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5">
  <p:cSld name="универсальный 5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7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7"/>
          <p:cNvSpPr/>
          <p:nvPr/>
        </p:nvSpPr>
        <p:spPr>
          <a:xfrm>
            <a:off x="520088" y="4851915"/>
            <a:ext cx="15935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pic>
        <p:nvPicPr>
          <p:cNvPr id="11" name="Google Shape;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082085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2">
  <p:cSld name="Педогогич команд 2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6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36"/>
          <p:cNvCxnSpPr/>
          <p:nvPr/>
        </p:nvCxnSpPr>
        <p:spPr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36"/>
          <p:cNvCxnSpPr/>
          <p:nvPr/>
        </p:nvCxnSpPr>
        <p:spPr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36"/>
          <p:cNvCxnSpPr/>
          <p:nvPr/>
        </p:nvCxnSpPr>
        <p:spPr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87" name="Google Shape;87;p36"/>
          <p:cNvSpPr/>
          <p:nvPr/>
        </p:nvSpPr>
        <p:spPr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3">
  <p:cSld name="Педогогич команд 3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37"/>
          <p:cNvCxnSpPr/>
          <p:nvPr/>
        </p:nvCxnSpPr>
        <p:spPr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37"/>
          <p:cNvCxnSpPr/>
          <p:nvPr/>
        </p:nvCxnSpPr>
        <p:spPr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37"/>
          <p:cNvCxnSpPr/>
          <p:nvPr/>
        </p:nvCxnSpPr>
        <p:spPr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37"/>
          <p:cNvSpPr/>
          <p:nvPr/>
        </p:nvSpPr>
        <p:spPr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94" name="Google Shape;94;p37"/>
          <p:cNvSpPr/>
          <p:nvPr/>
        </p:nvSpPr>
        <p:spPr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30245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4">
  <p:cSld name="Педогогич команд 4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38"/>
          <p:cNvCxnSpPr/>
          <p:nvPr/>
        </p:nvCxnSpPr>
        <p:spPr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38"/>
          <p:cNvCxnSpPr/>
          <p:nvPr/>
        </p:nvCxnSpPr>
        <p:spPr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38"/>
          <p:cNvCxnSpPr/>
          <p:nvPr/>
        </p:nvCxnSpPr>
        <p:spPr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8"/>
          <p:cNvSpPr/>
          <p:nvPr/>
        </p:nvSpPr>
        <p:spPr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03" name="Google Shape;103;p38"/>
          <p:cNvSpPr/>
          <p:nvPr/>
        </p:nvSpPr>
        <p:spPr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4" name="Google Shape;10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30245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5">
  <p:cSld name="Педогогич команд 5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9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9"/>
          <p:cNvCxnSpPr/>
          <p:nvPr/>
        </p:nvCxnSpPr>
        <p:spPr>
          <a:xfrm>
            <a:off x="594516" y="494090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39"/>
          <p:cNvSpPr/>
          <p:nvPr/>
        </p:nvSpPr>
        <p:spPr>
          <a:xfrm>
            <a:off x="520088" y="1728756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10" name="Google Shape;110;p39"/>
          <p:cNvSpPr/>
          <p:nvPr/>
        </p:nvSpPr>
        <p:spPr>
          <a:xfrm>
            <a:off x="520088" y="2813488"/>
            <a:ext cx="17598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Google Shape;11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39"/>
          <p:cNvCxnSpPr/>
          <p:nvPr/>
        </p:nvCxnSpPr>
        <p:spPr>
          <a:xfrm>
            <a:off x="594516" y="262506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" name="Google Shape;114;p39"/>
          <p:cNvCxnSpPr/>
          <p:nvPr/>
        </p:nvCxnSpPr>
        <p:spPr>
          <a:xfrm>
            <a:off x="594516" y="154033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1">
  <p:cSld name="Методология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40"/>
          <p:cNvCxnSpPr/>
          <p:nvPr/>
        </p:nvCxnSpPr>
        <p:spPr>
          <a:xfrm>
            <a:off x="275834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40"/>
          <p:cNvCxnSpPr/>
          <p:nvPr/>
        </p:nvCxnSpPr>
        <p:spPr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40"/>
          <p:cNvCxnSpPr/>
          <p:nvPr/>
        </p:nvCxnSpPr>
        <p:spPr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40"/>
          <p:cNvSpPr/>
          <p:nvPr/>
        </p:nvSpPr>
        <p:spPr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22" name="Google Shape;122;p40"/>
          <p:cNvSpPr/>
          <p:nvPr/>
        </p:nvSpPr>
        <p:spPr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2">
  <p:cSld name="Методология 2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1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1"/>
          <p:cNvCxnSpPr/>
          <p:nvPr/>
        </p:nvCxnSpPr>
        <p:spPr>
          <a:xfrm>
            <a:off x="2736577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41"/>
          <p:cNvCxnSpPr/>
          <p:nvPr/>
        </p:nvCxnSpPr>
        <p:spPr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41"/>
          <p:cNvCxnSpPr/>
          <p:nvPr/>
        </p:nvCxnSpPr>
        <p:spPr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41"/>
          <p:cNvSpPr/>
          <p:nvPr/>
        </p:nvSpPr>
        <p:spPr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31" name="Google Shape;131;p41"/>
          <p:cNvSpPr/>
          <p:nvPr/>
        </p:nvSpPr>
        <p:spPr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3">
  <p:cSld name="Методология 3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2"/>
          <p:cNvCxnSpPr/>
          <p:nvPr/>
        </p:nvCxnSpPr>
        <p:spPr>
          <a:xfrm>
            <a:off x="257289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42"/>
          <p:cNvCxnSpPr/>
          <p:nvPr/>
        </p:nvCxnSpPr>
        <p:spPr>
          <a:xfrm>
            <a:off x="49253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42"/>
          <p:cNvCxnSpPr/>
          <p:nvPr/>
        </p:nvCxnSpPr>
        <p:spPr>
          <a:xfrm>
            <a:off x="9146422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42"/>
          <p:cNvSpPr/>
          <p:nvPr/>
        </p:nvSpPr>
        <p:spPr>
          <a:xfrm>
            <a:off x="2758106" y="455076"/>
            <a:ext cx="198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38" name="Google Shape;138;p42"/>
          <p:cNvSpPr/>
          <p:nvPr/>
        </p:nvSpPr>
        <p:spPr>
          <a:xfrm>
            <a:off x="5110557" y="385827"/>
            <a:ext cx="38506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4">
  <p:cSld name="Методология 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43"/>
          <p:cNvCxnSpPr/>
          <p:nvPr/>
        </p:nvCxnSpPr>
        <p:spPr>
          <a:xfrm>
            <a:off x="257289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43"/>
          <p:cNvCxnSpPr/>
          <p:nvPr/>
        </p:nvCxnSpPr>
        <p:spPr>
          <a:xfrm>
            <a:off x="49253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43"/>
          <p:cNvCxnSpPr/>
          <p:nvPr/>
        </p:nvCxnSpPr>
        <p:spPr>
          <a:xfrm>
            <a:off x="9146422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43"/>
          <p:cNvSpPr/>
          <p:nvPr/>
        </p:nvSpPr>
        <p:spPr>
          <a:xfrm>
            <a:off x="2758106" y="455076"/>
            <a:ext cx="198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47" name="Google Shape;147;p43"/>
          <p:cNvSpPr/>
          <p:nvPr/>
        </p:nvSpPr>
        <p:spPr>
          <a:xfrm>
            <a:off x="5110557" y="385827"/>
            <a:ext cx="38506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8" name="Google Shape;14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етодология 5">
  <p:cSld name="Методология 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4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44"/>
          <p:cNvCxnSpPr/>
          <p:nvPr/>
        </p:nvCxnSpPr>
        <p:spPr>
          <a:xfrm>
            <a:off x="594516" y="478445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44"/>
          <p:cNvSpPr/>
          <p:nvPr/>
        </p:nvSpPr>
        <p:spPr>
          <a:xfrm>
            <a:off x="520088" y="2041662"/>
            <a:ext cx="14556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54" name="Google Shape;154;p44"/>
          <p:cNvSpPr/>
          <p:nvPr/>
        </p:nvSpPr>
        <p:spPr>
          <a:xfrm>
            <a:off x="520088" y="3377745"/>
            <a:ext cx="172324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Google Shape;1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44"/>
          <p:cNvCxnSpPr/>
          <p:nvPr/>
        </p:nvCxnSpPr>
        <p:spPr>
          <a:xfrm>
            <a:off x="594516" y="303286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44"/>
          <p:cNvCxnSpPr/>
          <p:nvPr/>
        </p:nvCxnSpPr>
        <p:spPr>
          <a:xfrm>
            <a:off x="594516" y="1696786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1">
  <p:cSld name="Навигация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45"/>
          <p:cNvCxnSpPr/>
          <p:nvPr/>
        </p:nvCxnSpPr>
        <p:spPr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45"/>
          <p:cNvCxnSpPr/>
          <p:nvPr/>
        </p:nvCxnSpPr>
        <p:spPr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45"/>
          <p:cNvCxnSpPr/>
          <p:nvPr/>
        </p:nvCxnSpPr>
        <p:spPr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45"/>
          <p:cNvSpPr/>
          <p:nvPr/>
        </p:nvSpPr>
        <p:spPr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66" name="Google Shape;166;p45"/>
          <p:cNvSpPr/>
          <p:nvPr/>
        </p:nvSpPr>
        <p:spPr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4">
  <p:cSld name="универсальный 4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8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28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8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19" name="Google Shape;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2">
  <p:cSld name="Навигация 2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6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46"/>
          <p:cNvCxnSpPr/>
          <p:nvPr/>
        </p:nvCxnSpPr>
        <p:spPr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46"/>
          <p:cNvCxnSpPr/>
          <p:nvPr/>
        </p:nvCxnSpPr>
        <p:spPr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46"/>
          <p:cNvCxnSpPr/>
          <p:nvPr/>
        </p:nvCxnSpPr>
        <p:spPr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6"/>
          <p:cNvSpPr/>
          <p:nvPr/>
        </p:nvSpPr>
        <p:spPr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75" name="Google Shape;175;p46"/>
          <p:cNvSpPr/>
          <p:nvPr/>
        </p:nvSpPr>
        <p:spPr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3">
  <p:cSld name="Навигация 3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47"/>
          <p:cNvCxnSpPr/>
          <p:nvPr/>
        </p:nvCxnSpPr>
        <p:spPr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47"/>
          <p:cNvCxnSpPr/>
          <p:nvPr/>
        </p:nvCxnSpPr>
        <p:spPr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47"/>
          <p:cNvCxnSpPr/>
          <p:nvPr/>
        </p:nvCxnSpPr>
        <p:spPr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47"/>
          <p:cNvSpPr/>
          <p:nvPr/>
        </p:nvSpPr>
        <p:spPr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82" name="Google Shape;182;p47"/>
          <p:cNvSpPr/>
          <p:nvPr/>
        </p:nvSpPr>
        <p:spPr>
          <a:xfrm>
            <a:off x="5877145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4">
  <p:cSld name="Навигация 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48"/>
          <p:cNvCxnSpPr/>
          <p:nvPr/>
        </p:nvCxnSpPr>
        <p:spPr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48"/>
          <p:cNvCxnSpPr/>
          <p:nvPr/>
        </p:nvCxnSpPr>
        <p:spPr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48"/>
          <p:cNvCxnSpPr/>
          <p:nvPr/>
        </p:nvCxnSpPr>
        <p:spPr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48"/>
          <p:cNvSpPr/>
          <p:nvPr/>
        </p:nvSpPr>
        <p:spPr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91" name="Google Shape;191;p48"/>
          <p:cNvSpPr/>
          <p:nvPr/>
        </p:nvSpPr>
        <p:spPr>
          <a:xfrm>
            <a:off x="5877145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вигация 5">
  <p:cSld name="Навигация 5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9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49"/>
          <p:cNvCxnSpPr/>
          <p:nvPr/>
        </p:nvCxnSpPr>
        <p:spPr>
          <a:xfrm>
            <a:off x="594516" y="4812662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p49"/>
          <p:cNvSpPr/>
          <p:nvPr/>
        </p:nvSpPr>
        <p:spPr>
          <a:xfrm>
            <a:off x="520088" y="1985236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198" name="Google Shape;198;p49"/>
          <p:cNvSpPr/>
          <p:nvPr/>
        </p:nvSpPr>
        <p:spPr>
          <a:xfrm>
            <a:off x="520088" y="3326448"/>
            <a:ext cx="145569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9" name="Google Shape;19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49"/>
          <p:cNvCxnSpPr/>
          <p:nvPr/>
        </p:nvCxnSpPr>
        <p:spPr>
          <a:xfrm>
            <a:off x="594516" y="300978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49"/>
          <p:cNvCxnSpPr/>
          <p:nvPr/>
        </p:nvCxnSpPr>
        <p:spPr>
          <a:xfrm>
            <a:off x="594516" y="166857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">
  <p:cSld name="Развитие ЛП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50"/>
          <p:cNvCxnSpPr/>
          <p:nvPr/>
        </p:nvCxnSpPr>
        <p:spPr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50"/>
          <p:cNvCxnSpPr/>
          <p:nvPr/>
        </p:nvCxnSpPr>
        <p:spPr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50"/>
          <p:cNvCxnSpPr/>
          <p:nvPr/>
        </p:nvCxnSpPr>
        <p:spPr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50"/>
          <p:cNvSpPr/>
          <p:nvPr/>
        </p:nvSpPr>
        <p:spPr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10" name="Google Shape;210;p50"/>
          <p:cNvSpPr/>
          <p:nvPr/>
        </p:nvSpPr>
        <p:spPr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2">
  <p:cSld name="Развитие ЛП 2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1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51"/>
          <p:cNvCxnSpPr/>
          <p:nvPr/>
        </p:nvCxnSpPr>
        <p:spPr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51"/>
          <p:cNvCxnSpPr/>
          <p:nvPr/>
        </p:nvCxnSpPr>
        <p:spPr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51"/>
          <p:cNvCxnSpPr/>
          <p:nvPr/>
        </p:nvCxnSpPr>
        <p:spPr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51"/>
          <p:cNvSpPr/>
          <p:nvPr/>
        </p:nvSpPr>
        <p:spPr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19" name="Google Shape;219;p51"/>
          <p:cNvSpPr/>
          <p:nvPr/>
        </p:nvSpPr>
        <p:spPr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3">
  <p:cSld name="Развитие ЛП 3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52"/>
          <p:cNvCxnSpPr/>
          <p:nvPr/>
        </p:nvCxnSpPr>
        <p:spPr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52"/>
          <p:cNvCxnSpPr/>
          <p:nvPr/>
        </p:nvCxnSpPr>
        <p:spPr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2"/>
          <p:cNvCxnSpPr/>
          <p:nvPr/>
        </p:nvCxnSpPr>
        <p:spPr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52"/>
          <p:cNvSpPr/>
          <p:nvPr/>
        </p:nvSpPr>
        <p:spPr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26" name="Google Shape;226;p52"/>
          <p:cNvSpPr/>
          <p:nvPr/>
        </p:nvSpPr>
        <p:spPr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7" name="Google Shape;22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4">
  <p:cSld name="Развитие ЛП 4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53"/>
          <p:cNvCxnSpPr/>
          <p:nvPr/>
        </p:nvCxnSpPr>
        <p:spPr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53"/>
          <p:cNvCxnSpPr/>
          <p:nvPr/>
        </p:nvCxnSpPr>
        <p:spPr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53"/>
          <p:cNvCxnSpPr/>
          <p:nvPr/>
        </p:nvCxnSpPr>
        <p:spPr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53"/>
          <p:cNvSpPr/>
          <p:nvPr/>
        </p:nvSpPr>
        <p:spPr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35" name="Google Shape;235;p53"/>
          <p:cNvSpPr/>
          <p:nvPr/>
        </p:nvSpPr>
        <p:spPr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Google Shape;23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42217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витие ЛП 5">
  <p:cSld name="Развитие ЛП 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54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54"/>
          <p:cNvCxnSpPr/>
          <p:nvPr/>
        </p:nvCxnSpPr>
        <p:spPr>
          <a:xfrm>
            <a:off x="594516" y="483831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54"/>
          <p:cNvSpPr/>
          <p:nvPr/>
        </p:nvSpPr>
        <p:spPr>
          <a:xfrm>
            <a:off x="520088" y="1933940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242" name="Google Shape;242;p54"/>
          <p:cNvSpPr/>
          <p:nvPr/>
        </p:nvSpPr>
        <p:spPr>
          <a:xfrm>
            <a:off x="520088" y="3223856"/>
            <a:ext cx="1784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                  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54"/>
          <p:cNvCxnSpPr/>
          <p:nvPr/>
        </p:nvCxnSpPr>
        <p:spPr>
          <a:xfrm>
            <a:off x="594516" y="293284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54"/>
          <p:cNvCxnSpPr/>
          <p:nvPr/>
        </p:nvCxnSpPr>
        <p:spPr>
          <a:xfrm>
            <a:off x="594516" y="164292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2">
  <p:cSld name="универсальный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55"/>
          <p:cNvCxnSpPr/>
          <p:nvPr/>
        </p:nvCxnSpPr>
        <p:spPr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55"/>
          <p:cNvCxnSpPr/>
          <p:nvPr/>
        </p:nvCxnSpPr>
        <p:spPr>
          <a:xfrm>
            <a:off x="989152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55"/>
          <p:cNvSpPr/>
          <p:nvPr/>
        </p:nvSpPr>
        <p:spPr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">
  <p:cSld name="универсальны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9"/>
          <p:cNvCxnSpPr/>
          <p:nvPr/>
        </p:nvCxnSpPr>
        <p:spPr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29"/>
          <p:cNvCxnSpPr/>
          <p:nvPr/>
        </p:nvCxnSpPr>
        <p:spPr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9"/>
          <p:cNvSpPr/>
          <p:nvPr/>
        </p:nvSpPr>
        <p:spPr>
          <a:xfrm>
            <a:off x="3634608" y="508937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ниверсальный 3">
  <p:cSld name="универсальный 3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6"/>
          <p:cNvPicPr preferRelativeResize="0"/>
          <p:nvPr/>
        </p:nvPicPr>
        <p:blipFill rotWithShape="1">
          <a:blip r:embed="rId2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56"/>
          <p:cNvCxnSpPr/>
          <p:nvPr/>
        </p:nvCxnSpPr>
        <p:spPr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56"/>
          <p:cNvCxnSpPr/>
          <p:nvPr/>
        </p:nvCxnSpPr>
        <p:spPr>
          <a:xfrm>
            <a:off x="989152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56"/>
          <p:cNvSpPr/>
          <p:nvPr/>
        </p:nvSpPr>
        <p:spPr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»">
  <p:cSld name="Управление созданием личностно-развивающей образовательной среды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30"/>
          <p:cNvCxnSpPr/>
          <p:nvPr/>
        </p:nvCxnSpPr>
        <p:spPr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1;p30"/>
          <p:cNvCxnSpPr/>
          <p:nvPr/>
        </p:nvCxnSpPr>
        <p:spPr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30"/>
          <p:cNvCxnSpPr/>
          <p:nvPr/>
        </p:nvCxnSpPr>
        <p:spPr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30"/>
          <p:cNvSpPr/>
          <p:nvPr/>
        </p:nvSpPr>
        <p:spPr>
          <a:xfrm>
            <a:off x="3186650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34" name="Google Shape;34;p30"/>
          <p:cNvSpPr/>
          <p:nvPr/>
        </p:nvSpPr>
        <p:spPr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25_Title Slide">
  <p:cSld name="Управление созданием личностно-развивающей образовательной среды 25_Title Slid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31"/>
          <p:cNvCxnSpPr/>
          <p:nvPr/>
        </p:nvCxnSpPr>
        <p:spPr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31"/>
          <p:cNvCxnSpPr/>
          <p:nvPr/>
        </p:nvCxnSpPr>
        <p:spPr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31"/>
          <p:cNvCxnSpPr/>
          <p:nvPr/>
        </p:nvCxnSpPr>
        <p:spPr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31"/>
          <p:cNvSpPr/>
          <p:nvPr/>
        </p:nvSpPr>
        <p:spPr>
          <a:xfrm>
            <a:off x="3186650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42" name="Google Shape;42;p31"/>
          <p:cNvSpPr/>
          <p:nvPr/>
        </p:nvSpPr>
        <p:spPr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43" name="Google Shape;43;p31"/>
          <p:cNvPicPr preferRelativeResize="0"/>
          <p:nvPr/>
        </p:nvPicPr>
        <p:blipFill rotWithShape="1">
          <a:blip r:embed="rId4">
            <a:alphaModFix/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3">
  <p:cSld name="Управление созданием личностно-развивающей образовательной среды 3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32"/>
          <p:cNvCxnSpPr/>
          <p:nvPr/>
        </p:nvCxnSpPr>
        <p:spPr>
          <a:xfrm>
            <a:off x="270030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47;p32"/>
          <p:cNvCxnSpPr/>
          <p:nvPr/>
        </p:nvCxnSpPr>
        <p:spPr>
          <a:xfrm>
            <a:off x="548237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32"/>
          <p:cNvCxnSpPr/>
          <p:nvPr/>
        </p:nvCxnSpPr>
        <p:spPr>
          <a:xfrm>
            <a:off x="9019010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32"/>
          <p:cNvSpPr/>
          <p:nvPr/>
        </p:nvSpPr>
        <p:spPr>
          <a:xfrm>
            <a:off x="3012926" y="439687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50" name="Google Shape;50;p32"/>
          <p:cNvSpPr/>
          <p:nvPr/>
        </p:nvSpPr>
        <p:spPr>
          <a:xfrm>
            <a:off x="5794997" y="439687"/>
            <a:ext cx="2911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51" name="Google Shape;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4">
  <p:cSld name="Управление созданием личностно-развивающей образовательной среды 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33"/>
          <p:cNvCxnSpPr/>
          <p:nvPr/>
        </p:nvCxnSpPr>
        <p:spPr>
          <a:xfrm>
            <a:off x="270030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33"/>
          <p:cNvCxnSpPr/>
          <p:nvPr/>
        </p:nvCxnSpPr>
        <p:spPr>
          <a:xfrm>
            <a:off x="548237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33"/>
          <p:cNvCxnSpPr/>
          <p:nvPr/>
        </p:nvCxnSpPr>
        <p:spPr>
          <a:xfrm>
            <a:off x="9019010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33"/>
          <p:cNvSpPr/>
          <p:nvPr/>
        </p:nvSpPr>
        <p:spPr>
          <a:xfrm>
            <a:off x="3012926" y="439687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59" name="Google Shape;59;p33"/>
          <p:cNvSpPr/>
          <p:nvPr/>
        </p:nvSpPr>
        <p:spPr>
          <a:xfrm>
            <a:off x="5794997" y="439687"/>
            <a:ext cx="29113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60" name="Google Shape;6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634" y="323411"/>
            <a:ext cx="853458" cy="63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правление созданием личностно-развивающей образовательной среды 5">
  <p:cSld name="Управление созданием личностно-развивающей образовательной среды 5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34"/>
          <p:cNvCxnSpPr/>
          <p:nvPr/>
        </p:nvCxnSpPr>
        <p:spPr>
          <a:xfrm>
            <a:off x="594516" y="4787014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34"/>
          <p:cNvSpPr/>
          <p:nvPr/>
        </p:nvSpPr>
        <p:spPr>
          <a:xfrm>
            <a:off x="520088" y="2036532"/>
            <a:ext cx="1455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                  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66" name="Google Shape;66;p34"/>
          <p:cNvSpPr/>
          <p:nvPr/>
        </p:nvSpPr>
        <p:spPr>
          <a:xfrm>
            <a:off x="520088" y="3429040"/>
            <a:ext cx="14556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67" name="Google Shape;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35" y="701654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34"/>
          <p:cNvCxnSpPr/>
          <p:nvPr/>
        </p:nvCxnSpPr>
        <p:spPr>
          <a:xfrm>
            <a:off x="594516" y="308672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34"/>
          <p:cNvCxnSpPr/>
          <p:nvPr/>
        </p:nvCxnSpPr>
        <p:spPr>
          <a:xfrm>
            <a:off x="594516" y="169422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догогич команд 1">
  <p:cSld name="Педогогич команд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35"/>
          <p:cNvCxnSpPr/>
          <p:nvPr/>
        </p:nvCxnSpPr>
        <p:spPr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35"/>
          <p:cNvCxnSpPr/>
          <p:nvPr/>
        </p:nvCxnSpPr>
        <p:spPr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35"/>
          <p:cNvCxnSpPr/>
          <p:nvPr/>
        </p:nvCxnSpPr>
        <p:spPr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" name="Google Shape;77;p35"/>
          <p:cNvSpPr/>
          <p:nvPr/>
        </p:nvSpPr>
        <p:spPr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ПО РАЗВИТИЮ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ЛИЧНОСТНОГО ПОТЕНЦИАЛА</a:t>
            </a:r>
            <a:endParaRPr/>
          </a:p>
        </p:txBody>
      </p:sp>
      <p:sp>
        <p:nvSpPr>
          <p:cNvPr id="78" name="Google Shape;78;p35"/>
          <p:cNvSpPr/>
          <p:nvPr/>
        </p:nvSpPr>
        <p:spPr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"/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</a:pPr>
            <a:r>
              <a:rPr lang="ru-RU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vbudushee.ru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1"/>
          <p:cNvSpPr/>
          <p:nvPr/>
        </p:nvSpPr>
        <p:spPr>
          <a:xfrm>
            <a:off x="5079865" y="1017210"/>
            <a:ext cx="692292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lt1"/>
                </a:solidFill>
              </a:rPr>
              <a:t>Управленческий проект по созданию личностно-развивающей образовательной среды </a:t>
            </a:r>
          </a:p>
          <a:p>
            <a:pPr lvl="0" algn="ctr"/>
            <a:r>
              <a:rPr lang="ru-RU" sz="2800" b="1" dirty="0">
                <a:solidFill>
                  <a:schemeClr val="lt1"/>
                </a:solidFill>
              </a:rPr>
              <a:t>«Школа больших возможностей» в МБОУ </a:t>
            </a:r>
            <a:r>
              <a:rPr lang="ru-RU" sz="2800" b="1" dirty="0" err="1">
                <a:solidFill>
                  <a:schemeClr val="lt1"/>
                </a:solidFill>
              </a:rPr>
              <a:t>г.Иркутска</a:t>
            </a:r>
            <a:r>
              <a:rPr lang="ru-RU" sz="2800" b="1" dirty="0">
                <a:solidFill>
                  <a:schemeClr val="lt1"/>
                </a:solidFill>
              </a:rPr>
              <a:t> СОШ с углубленным изучением отдельных предметов №19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6" name="Google Shape;2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6499" y="2406722"/>
            <a:ext cx="1751579" cy="204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FB7F94-06C8-4988-B66F-8D769954F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04" y="3475608"/>
            <a:ext cx="1030313" cy="10303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9750BD-05F8-4C95-9270-AF8BE6A5D35F}"/>
              </a:ext>
            </a:extLst>
          </p:cNvPr>
          <p:cNvSpPr/>
          <p:nvPr/>
        </p:nvSpPr>
        <p:spPr>
          <a:xfrm>
            <a:off x="7936637" y="4948238"/>
            <a:ext cx="3878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авторы проекта: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Большещапова</a:t>
            </a:r>
            <a:r>
              <a:rPr lang="ru-RU" dirty="0">
                <a:solidFill>
                  <a:schemeClr val="bg1"/>
                </a:solidFill>
              </a:rPr>
              <a:t> С.Г., директор;</a:t>
            </a:r>
          </a:p>
          <a:p>
            <a:r>
              <a:rPr lang="ru-RU" dirty="0">
                <a:solidFill>
                  <a:schemeClr val="bg1"/>
                </a:solidFill>
              </a:rPr>
              <a:t>Беланова Ю.С., заместитель директора;</a:t>
            </a:r>
          </a:p>
          <a:p>
            <a:r>
              <a:rPr lang="ru-RU" dirty="0" err="1">
                <a:solidFill>
                  <a:schemeClr val="bg1"/>
                </a:solidFill>
              </a:rPr>
              <a:t>Верхозина</a:t>
            </a:r>
            <a:r>
              <a:rPr lang="ru-RU" dirty="0">
                <a:solidFill>
                  <a:schemeClr val="bg1"/>
                </a:solidFill>
              </a:rPr>
              <a:t> О.П., заместитель директора; </a:t>
            </a:r>
          </a:p>
          <a:p>
            <a:r>
              <a:rPr lang="ru-RU" dirty="0">
                <a:solidFill>
                  <a:schemeClr val="bg1"/>
                </a:solidFill>
              </a:rPr>
              <a:t>Калашникова И.С., заместитель директора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Головолом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380" y="3527325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3368168" y="1902691"/>
            <a:ext cx="7656570" cy="1330036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endParaRPr lang="ru-RU" sz="3200" dirty="0">
              <a:solidFill>
                <a:schemeClr val="dk1"/>
              </a:solidFill>
              <a:sym typeface="Arial"/>
            </a:endParaRP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  <a:sym typeface="Arial"/>
              </a:rPr>
              <a:t>Цель </a:t>
            </a:r>
            <a:r>
              <a:rPr lang="ru-RU" sz="3200" dirty="0">
                <a:solidFill>
                  <a:schemeClr val="dk1"/>
                </a:solidFill>
              </a:rPr>
              <a:t>2</a:t>
            </a: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</a:rPr>
              <a:t>Конкретные возможности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3200" u="sng" dirty="0">
              <a:solidFill>
                <a:schemeClr val="dk1"/>
              </a:solidFill>
            </a:endParaRPr>
          </a:p>
          <a:p>
            <a:pPr marL="270356" lvl="0" indent="-270356" algn="ctr">
              <a:lnSpc>
                <a:spcPct val="90000"/>
              </a:lnSpc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34" y="388073"/>
            <a:ext cx="695004" cy="69500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507313" y="1083077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ЦЕЛИ ПРОЕКТА</a:t>
            </a:r>
          </a:p>
        </p:txBody>
      </p:sp>
      <p:sp>
        <p:nvSpPr>
          <p:cNvPr id="6" name="Google Shape;451;p14"/>
          <p:cNvSpPr/>
          <p:nvPr/>
        </p:nvSpPr>
        <p:spPr>
          <a:xfrm>
            <a:off x="3368168" y="3429000"/>
            <a:ext cx="7656570" cy="3040927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2400" u="sng" dirty="0"/>
              <a:t>Для обучающихся</a:t>
            </a:r>
            <a:r>
              <a:rPr lang="ru-RU" sz="2400" dirty="0"/>
              <a:t>: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возможность активного участия во всех событиях школы, возможность самоопределяться, делать выбор и уметь нести ответственность за этот выбор, проявлять жизнестойкость, развивать социально-эмоциональные 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319356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Головолом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380" y="3527325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3368168" y="1902691"/>
            <a:ext cx="7656570" cy="1330036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endParaRPr lang="ru-RU" sz="3200" dirty="0">
              <a:solidFill>
                <a:schemeClr val="dk1"/>
              </a:solidFill>
              <a:sym typeface="Arial"/>
            </a:endParaRP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  <a:sym typeface="Arial"/>
              </a:rPr>
              <a:t>Цель </a:t>
            </a:r>
            <a:r>
              <a:rPr lang="ru-RU" sz="3200" dirty="0">
                <a:solidFill>
                  <a:schemeClr val="dk1"/>
                </a:solidFill>
              </a:rPr>
              <a:t>2</a:t>
            </a: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</a:rPr>
              <a:t>Конкретные возможности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3200" u="sng" dirty="0">
              <a:solidFill>
                <a:schemeClr val="dk1"/>
              </a:solidFill>
            </a:endParaRPr>
          </a:p>
          <a:p>
            <a:pPr marL="270356" lvl="0" indent="-270356" algn="ctr">
              <a:lnSpc>
                <a:spcPct val="90000"/>
              </a:lnSpc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34" y="388073"/>
            <a:ext cx="695004" cy="69500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507313" y="1083077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ЦЕЛИ ПРОЕКТА</a:t>
            </a:r>
          </a:p>
        </p:txBody>
      </p:sp>
      <p:sp>
        <p:nvSpPr>
          <p:cNvPr id="6" name="Google Shape;451;p14"/>
          <p:cNvSpPr/>
          <p:nvPr/>
        </p:nvSpPr>
        <p:spPr>
          <a:xfrm>
            <a:off x="3368168" y="3429000"/>
            <a:ext cx="7656570" cy="3040927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2400" u="sng" dirty="0"/>
              <a:t>Для родителей и социума </a:t>
            </a:r>
            <a:r>
              <a:rPr lang="ru-RU" sz="2400" dirty="0"/>
              <a:t>: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возможность сотворчества в создании школьных событий и участия в них, приобщение родителей к культуре школы</a:t>
            </a:r>
          </a:p>
        </p:txBody>
      </p:sp>
    </p:spTree>
    <p:extLst>
      <p:ext uri="{BB962C8B-B14F-4D97-AF65-F5344CB8AC3E}">
        <p14:creationId xmlns:p14="http://schemas.microsoft.com/office/powerpoint/2010/main" val="64148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Головолом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530" y="3631753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2353568" y="1924625"/>
            <a:ext cx="7656570" cy="1330036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2800" dirty="0">
                <a:solidFill>
                  <a:schemeClr val="dk1"/>
                </a:solidFill>
              </a:rPr>
              <a:t>Цель 3 </a:t>
            </a:r>
          </a:p>
          <a:p>
            <a:pPr marL="270356" lvl="0" indent="-270356" algn="ctr">
              <a:lnSpc>
                <a:spcPct val="90000"/>
              </a:lnSpc>
            </a:pPr>
            <a:r>
              <a:rPr lang="ru-RU" sz="2800" dirty="0">
                <a:solidFill>
                  <a:schemeClr val="dk1"/>
                </a:solidFill>
              </a:rPr>
              <a:t>Образ желаемого состояния ОО в итоге построения ЛРОС по формуле «3+2»</a:t>
            </a:r>
            <a:endParaRPr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34" y="388073"/>
            <a:ext cx="695004" cy="69500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480680" y="1029811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ЦЕЛИ ПРОЕКТА</a:t>
            </a:r>
          </a:p>
        </p:txBody>
      </p:sp>
      <p:sp>
        <p:nvSpPr>
          <p:cNvPr id="6" name="Google Shape;451;p14"/>
          <p:cNvSpPr/>
          <p:nvPr/>
        </p:nvSpPr>
        <p:spPr>
          <a:xfrm>
            <a:off x="5211192" y="3482265"/>
            <a:ext cx="3080552" cy="3168675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1800" u="sng" dirty="0"/>
              <a:t>организационно-технологический компонент:</a:t>
            </a:r>
          </a:p>
          <a:p>
            <a:pPr lvl="0" algn="ctr">
              <a:lnSpc>
                <a:spcPct val="90000"/>
              </a:lnSpc>
            </a:pPr>
            <a:r>
              <a:rPr lang="ru-RU" sz="1800" dirty="0"/>
              <a:t>создание событийной образовательной среды; наставничество; увеличение количество курсов внеурочной деятельности, направленных на личностное развитие (используя УМК «Школа возможностей»)</a:t>
            </a:r>
          </a:p>
        </p:txBody>
      </p:sp>
      <p:sp>
        <p:nvSpPr>
          <p:cNvPr id="8" name="Google Shape;451;p14">
            <a:extLst>
              <a:ext uri="{FF2B5EF4-FFF2-40B4-BE49-F238E27FC236}">
                <a16:creationId xmlns:a16="http://schemas.microsoft.com/office/drawing/2014/main" id="{36FE8C21-FEB9-4F36-9F6B-39D16A80BB35}"/>
              </a:ext>
            </a:extLst>
          </p:cNvPr>
          <p:cNvSpPr/>
          <p:nvPr/>
        </p:nvSpPr>
        <p:spPr>
          <a:xfrm>
            <a:off x="1728489" y="3447005"/>
            <a:ext cx="3186404" cy="3240233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1800" u="sng" dirty="0"/>
              <a:t>социальный компонент: </a:t>
            </a:r>
            <a:r>
              <a:rPr lang="ru-RU" sz="1800" dirty="0"/>
              <a:t>расширение связей; привлечение социальных партнеров; информационное сопровождение проекта; публикации о реализации проекта на сайте школы и в группе в социальной сети ВК; работа творческих детско-взрослых групп</a:t>
            </a:r>
          </a:p>
        </p:txBody>
      </p:sp>
      <p:sp>
        <p:nvSpPr>
          <p:cNvPr id="10" name="Google Shape;451;p14">
            <a:extLst>
              <a:ext uri="{FF2B5EF4-FFF2-40B4-BE49-F238E27FC236}">
                <a16:creationId xmlns:a16="http://schemas.microsoft.com/office/drawing/2014/main" id="{86463E81-DE52-44CB-961D-17DBC545CE84}"/>
              </a:ext>
            </a:extLst>
          </p:cNvPr>
          <p:cNvSpPr/>
          <p:nvPr/>
        </p:nvSpPr>
        <p:spPr>
          <a:xfrm>
            <a:off x="8632616" y="3484735"/>
            <a:ext cx="3186404" cy="3168675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1800" u="sng" dirty="0"/>
              <a:t>пространственно-предметный компонент</a:t>
            </a:r>
            <a:r>
              <a:rPr lang="ru-RU" sz="1800" dirty="0"/>
              <a:t>: рациональное использование ресурсов предметно-пространственной среды для обучения, взаимодействия и коммуникации (создание творческой зоны для всех желающих)</a:t>
            </a:r>
          </a:p>
        </p:txBody>
      </p:sp>
    </p:spTree>
    <p:extLst>
      <p:ext uri="{BB962C8B-B14F-4D97-AF65-F5344CB8AC3E}">
        <p14:creationId xmlns:p14="http://schemas.microsoft.com/office/powerpoint/2010/main" val="167044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Головолом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488" y="3713756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2353568" y="1924625"/>
            <a:ext cx="7656570" cy="1330036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2800" dirty="0">
                <a:solidFill>
                  <a:schemeClr val="dk1"/>
                </a:solidFill>
              </a:rPr>
              <a:t>Цель 3 </a:t>
            </a:r>
          </a:p>
          <a:p>
            <a:pPr marL="270356" lvl="0" indent="-270356" algn="ctr">
              <a:lnSpc>
                <a:spcPct val="90000"/>
              </a:lnSpc>
            </a:pPr>
            <a:r>
              <a:rPr lang="ru-RU" sz="2800" dirty="0">
                <a:solidFill>
                  <a:schemeClr val="dk1"/>
                </a:solidFill>
              </a:rPr>
              <a:t>Образ желаемого состояния ОО в итоге построения ЛРОС по формуле «3+2»</a:t>
            </a:r>
            <a:endParaRPr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34" y="388073"/>
            <a:ext cx="695004" cy="69500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480680" y="1029811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ЦЕЛИ ПРОЕКТА</a:t>
            </a:r>
          </a:p>
        </p:txBody>
      </p:sp>
      <p:sp>
        <p:nvSpPr>
          <p:cNvPr id="9" name="Google Shape;451;p14">
            <a:extLst>
              <a:ext uri="{FF2B5EF4-FFF2-40B4-BE49-F238E27FC236}">
                <a16:creationId xmlns:a16="http://schemas.microsoft.com/office/drawing/2014/main" id="{90E6CFF7-924A-407A-8810-0C8F4B92225F}"/>
              </a:ext>
            </a:extLst>
          </p:cNvPr>
          <p:cNvSpPr/>
          <p:nvPr/>
        </p:nvSpPr>
        <p:spPr>
          <a:xfrm>
            <a:off x="2790957" y="3453644"/>
            <a:ext cx="3186404" cy="2556540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1800" u="sng" dirty="0"/>
              <a:t>ресурсное обеспечение</a:t>
            </a:r>
            <a:r>
              <a:rPr lang="ru-RU" sz="1800" dirty="0"/>
              <a:t>: «обновление» интеллектуального ресурса (обучение на курсах ПК); привлечение дополнительных финансовых средств (участие в грантовой деятельности)</a:t>
            </a:r>
          </a:p>
        </p:txBody>
      </p:sp>
      <p:sp>
        <p:nvSpPr>
          <p:cNvPr id="10" name="Google Shape;451;p14">
            <a:extLst>
              <a:ext uri="{FF2B5EF4-FFF2-40B4-BE49-F238E27FC236}">
                <a16:creationId xmlns:a16="http://schemas.microsoft.com/office/drawing/2014/main" id="{64CB2890-B23D-462B-9056-DD8AFFB0C609}"/>
              </a:ext>
            </a:extLst>
          </p:cNvPr>
          <p:cNvSpPr/>
          <p:nvPr/>
        </p:nvSpPr>
        <p:spPr>
          <a:xfrm>
            <a:off x="6426170" y="3453644"/>
            <a:ext cx="3186404" cy="1988368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-RU" sz="1800" u="sng" dirty="0"/>
              <a:t>управленческое сопровождение: </a:t>
            </a:r>
            <a:r>
              <a:rPr lang="ru-RU" sz="1800" dirty="0"/>
              <a:t>обновление локальных актов, создание условий для реализации проекта, проектирование 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419168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Головолом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380" y="3527325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3368168" y="1902691"/>
            <a:ext cx="7656570" cy="1330036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endParaRPr lang="ru-RU" sz="3200" dirty="0">
              <a:solidFill>
                <a:schemeClr val="dk1"/>
              </a:solidFill>
              <a:sym typeface="Arial"/>
            </a:endParaRP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  <a:sym typeface="Arial"/>
              </a:rPr>
              <a:t>Цель 4</a:t>
            </a:r>
            <a:endParaRPr lang="ru-RU" sz="3200" dirty="0">
              <a:solidFill>
                <a:schemeClr val="dk1"/>
              </a:solidFill>
            </a:endParaRPr>
          </a:p>
          <a:p>
            <a:pPr marL="270356" lvl="0" indent="-270356" algn="ctr">
              <a:lnSpc>
                <a:spcPct val="90000"/>
              </a:lnSpc>
            </a:pPr>
            <a:endParaRPr lang="ru-RU" sz="3200" u="sng" dirty="0">
              <a:solidFill>
                <a:schemeClr val="dk1"/>
              </a:solidFill>
            </a:endParaRPr>
          </a:p>
          <a:p>
            <a:pPr marL="270356" lvl="0" indent="-270356" algn="ctr">
              <a:lnSpc>
                <a:spcPct val="90000"/>
              </a:lnSpc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34" y="388073"/>
            <a:ext cx="695004" cy="69500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507313" y="1039208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ЦЕЛИ ПРОЕКТА</a:t>
            </a:r>
          </a:p>
        </p:txBody>
      </p:sp>
      <p:sp>
        <p:nvSpPr>
          <p:cNvPr id="6" name="Google Shape;451;p14"/>
          <p:cNvSpPr/>
          <p:nvPr/>
        </p:nvSpPr>
        <p:spPr>
          <a:xfrm>
            <a:off x="3368168" y="3429000"/>
            <a:ext cx="7656570" cy="3040927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>
              <a:lnSpc>
                <a:spcPct val="90000"/>
              </a:lnSpc>
              <a:buFontTx/>
              <a:buChar char="-"/>
            </a:pPr>
            <a:r>
              <a:rPr lang="ru-RU" sz="2400" dirty="0"/>
              <a:t>повышение результатов деятельности школы в связи с созданием единого образовательного пространства;</a:t>
            </a:r>
          </a:p>
          <a:p>
            <a:pPr lvl="0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- повышение качества образования, развитие личностного потенциала каждого участника образовательных отношений, совершенствование культурного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8943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BED4F7BF-F6B4-4C32-8B48-10F6519F88EE}"/>
              </a:ext>
            </a:extLst>
          </p:cNvPr>
          <p:cNvSpPr/>
          <p:nvPr/>
        </p:nvSpPr>
        <p:spPr>
          <a:xfrm>
            <a:off x="2599318" y="1092474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ЗНАЧИМЫЕ ПРОДУКТЫ </a:t>
            </a:r>
          </a:p>
          <a:p>
            <a:pPr algn="ctr"/>
            <a:r>
              <a:rPr lang="ru-RU" sz="2000" b="1" dirty="0"/>
              <a:t>ПО ИТОГАМ РЕАЛИЗАЦИИ ПРОЕКТА</a:t>
            </a:r>
          </a:p>
        </p:txBody>
      </p:sp>
      <p:sp>
        <p:nvSpPr>
          <p:cNvPr id="3" name="Google Shape;451;p14">
            <a:extLst>
              <a:ext uri="{FF2B5EF4-FFF2-40B4-BE49-F238E27FC236}">
                <a16:creationId xmlns:a16="http://schemas.microsoft.com/office/drawing/2014/main" id="{B073A186-B0C5-49B7-81BC-37E304F9464B}"/>
              </a:ext>
            </a:extLst>
          </p:cNvPr>
          <p:cNvSpPr/>
          <p:nvPr/>
        </p:nvSpPr>
        <p:spPr>
          <a:xfrm>
            <a:off x="956151" y="1846556"/>
            <a:ext cx="8960205" cy="4547050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Создание зоны социального притяжения  «Открытая стена». 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Рабочие программы курсов внеурочной деятельности по личностному развитию, используя ресурсы УМК «Социально-эмоциональное развитие детей» для младших школьников, УМК «Развитие личностного потенциала подростков».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Создание школьного музея.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Создание творческого пространства для проведения совместных мероприятий для детей с родителями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F5B83-3C05-4479-B0FC-2AFB1B36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173" y="397470"/>
            <a:ext cx="695004" cy="6950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A1CB4E-7875-47B8-A079-2908090E6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904" y="2534995"/>
            <a:ext cx="3716154" cy="37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2C80B-EEAA-49D5-B610-A8D629E0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498" y="373809"/>
            <a:ext cx="678934" cy="678934"/>
          </a:xfrm>
          <a:prstGeom prst="rect">
            <a:avLst/>
          </a:prstGeom>
        </p:spPr>
      </p:pic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105F6D4C-3C62-4F9F-993F-B6B9D1F70058}"/>
              </a:ext>
            </a:extLst>
          </p:cNvPr>
          <p:cNvSpPr/>
          <p:nvPr/>
        </p:nvSpPr>
        <p:spPr>
          <a:xfrm>
            <a:off x="2599318" y="1092474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РИСКИ ПРОЕКТА И СПОСОБЫ ИХ МИНИМИЗАЦИИ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14AFF7-86D9-4B4E-8B37-CBA1D5FF9C7C}"/>
              </a:ext>
            </a:extLst>
          </p:cNvPr>
          <p:cNvSpPr/>
          <p:nvPr/>
        </p:nvSpPr>
        <p:spPr>
          <a:xfrm>
            <a:off x="391245" y="2220186"/>
            <a:ext cx="4110900" cy="1255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270356" lvl="0" indent="-270356" algn="ctr">
              <a:lnSpc>
                <a:spcPct val="90000"/>
              </a:lnSpc>
            </a:pPr>
            <a:r>
              <a:rPr lang="ru-RU" sz="2000" dirty="0"/>
              <a:t>недостаточно сформированная мотивация всех участников образовательных отношений к переменам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18A9F0-FF35-4813-9A26-4F3D9F539556}"/>
              </a:ext>
            </a:extLst>
          </p:cNvPr>
          <p:cNvSpPr/>
          <p:nvPr/>
        </p:nvSpPr>
        <p:spPr>
          <a:xfrm>
            <a:off x="391245" y="3817634"/>
            <a:ext cx="4110900" cy="1255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270356" indent="-270356" algn="ctr">
              <a:lnSpc>
                <a:spcPct val="90000"/>
              </a:lnSpc>
            </a:pPr>
            <a:r>
              <a:rPr lang="ru-RU" sz="2000" dirty="0"/>
              <a:t>консервативность взглядов педагогов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D41E2D-A7C6-4409-809A-E04242448E05}"/>
              </a:ext>
            </a:extLst>
          </p:cNvPr>
          <p:cNvSpPr/>
          <p:nvPr/>
        </p:nvSpPr>
        <p:spPr>
          <a:xfrm>
            <a:off x="391245" y="5394512"/>
            <a:ext cx="4110900" cy="1255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270356" lvl="0" indent="-270356" algn="ctr">
              <a:lnSpc>
                <a:spcPct val="90000"/>
              </a:lnSpc>
            </a:pPr>
            <a:r>
              <a:rPr lang="ru-RU" sz="2000" dirty="0"/>
              <a:t>большая загруженность творческой команды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2FEC61-F7CA-42B0-96C3-CC31A4E8354C}"/>
              </a:ext>
            </a:extLst>
          </p:cNvPr>
          <p:cNvSpPr/>
          <p:nvPr/>
        </p:nvSpPr>
        <p:spPr>
          <a:xfrm>
            <a:off x="7167563" y="2255188"/>
            <a:ext cx="4110900" cy="1255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270356" lvl="0" indent="-270356" algn="ctr">
              <a:lnSpc>
                <a:spcPct val="90000"/>
              </a:lnSpc>
            </a:pPr>
            <a:r>
              <a:rPr lang="ru-RU" sz="2000" dirty="0"/>
              <a:t>тренинги на </a:t>
            </a:r>
            <a:r>
              <a:rPr lang="ru-RU" sz="2000" dirty="0" err="1"/>
              <a:t>командообразование</a:t>
            </a:r>
            <a:r>
              <a:rPr lang="ru-RU" sz="2000" dirty="0"/>
              <a:t>, обучение, стимулирование, мотивация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A48D0D-D86F-4416-ADCA-CDCD82F436D0}"/>
              </a:ext>
            </a:extLst>
          </p:cNvPr>
          <p:cNvSpPr/>
          <p:nvPr/>
        </p:nvSpPr>
        <p:spPr>
          <a:xfrm>
            <a:off x="7176775" y="3774986"/>
            <a:ext cx="4110900" cy="1255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270356" lvl="0" indent="-270356" algn="ctr">
              <a:lnSpc>
                <a:spcPct val="90000"/>
              </a:lnSpc>
            </a:pPr>
            <a:r>
              <a:rPr lang="ru-RU" sz="2000" dirty="0"/>
              <a:t>Мероприятия по профилактике профессионального выгорания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4437C8-7A86-46A2-826B-1505091AF1E1}"/>
              </a:ext>
            </a:extLst>
          </p:cNvPr>
          <p:cNvSpPr/>
          <p:nvPr/>
        </p:nvSpPr>
        <p:spPr>
          <a:xfrm>
            <a:off x="7167563" y="5369469"/>
            <a:ext cx="4110900" cy="1255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270356" indent="-270356" algn="ctr">
              <a:lnSpc>
                <a:spcPct val="90000"/>
              </a:lnSpc>
            </a:pPr>
            <a:endParaRPr lang="ru-RU" sz="2000" dirty="0"/>
          </a:p>
          <a:p>
            <a:pPr marL="270356" indent="-270356" algn="ctr">
              <a:lnSpc>
                <a:spcPct val="90000"/>
              </a:lnSpc>
            </a:pPr>
            <a:r>
              <a:rPr lang="ru-RU" sz="2000" dirty="0"/>
              <a:t>грамотное перераспределение задач, делегирование полномочий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BC7E00-134D-48D4-AE60-AABF136E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69" y="2556991"/>
            <a:ext cx="932769" cy="463336"/>
          </a:xfrm>
          <a:prstGeom prst="rect">
            <a:avLst/>
          </a:prstGeom>
        </p:spPr>
      </p:pic>
      <p:pic>
        <p:nvPicPr>
          <p:cNvPr id="4098" name="Picture 2" descr="Картинки человечки - 85 фото">
            <a:extLst>
              <a:ext uri="{FF2B5EF4-FFF2-40B4-BE49-F238E27FC236}">
                <a16:creationId xmlns:a16="http://schemas.microsoft.com/office/drawing/2014/main" id="{08166B64-EE64-4739-ACEC-A413A48D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6" b="92889" l="9778" r="89778">
                        <a14:foregroundMark x1="43556" y1="7556" x2="43556" y2="7556"/>
                        <a14:foregroundMark x1="54222" y1="3556" x2="54222" y2="3556"/>
                        <a14:foregroundMark x1="38667" y1="92889" x2="38667" y2="92889"/>
                        <a14:foregroundMark x1="62222" y1="92000" x2="62222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85" y="3475636"/>
            <a:ext cx="1854150" cy="18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BD8E4A-6A0E-4CAD-B820-11BDACC2B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68" y="5765526"/>
            <a:ext cx="932769" cy="4633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9D991E-4560-4789-8553-E78B4A2A6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855" y="5108740"/>
            <a:ext cx="1107003" cy="13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08A114-5EE9-4938-B97E-843F4247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318" y="353272"/>
            <a:ext cx="676715" cy="682811"/>
          </a:xfrm>
          <a:prstGeom prst="rect">
            <a:avLst/>
          </a:prstGeom>
        </p:spPr>
      </p:pic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28D9750-511C-413D-B64F-F44659F32F4F}"/>
              </a:ext>
            </a:extLst>
          </p:cNvPr>
          <p:cNvSpPr/>
          <p:nvPr/>
        </p:nvSpPr>
        <p:spPr>
          <a:xfrm>
            <a:off x="2599318" y="1092474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СТРАТЕГИЯ СОЗДАНИЯ ЛРОС</a:t>
            </a:r>
          </a:p>
        </p:txBody>
      </p:sp>
      <p:sp>
        <p:nvSpPr>
          <p:cNvPr id="4" name="Google Shape;451;p14">
            <a:extLst>
              <a:ext uri="{FF2B5EF4-FFF2-40B4-BE49-F238E27FC236}">
                <a16:creationId xmlns:a16="http://schemas.microsoft.com/office/drawing/2014/main" id="{63996D96-B818-4204-9D1D-D9635B47C025}"/>
              </a:ext>
            </a:extLst>
          </p:cNvPr>
          <p:cNvSpPr/>
          <p:nvPr/>
        </p:nvSpPr>
        <p:spPr>
          <a:xfrm>
            <a:off x="1239914" y="1997476"/>
            <a:ext cx="9596761" cy="4580877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AutoNum type="arabicPeriod"/>
            </a:pPr>
            <a:r>
              <a:rPr lang="ru-RU" sz="1800" dirty="0"/>
              <a:t>Обучение на курсах ПК управленческой команды и педагогов школы.</a:t>
            </a:r>
          </a:p>
          <a:p>
            <a:pPr marL="342900" indent="-342900">
              <a:buAutoNum type="arabicPeriod"/>
            </a:pPr>
            <a:endParaRPr lang="ru-RU" sz="1800" dirty="0"/>
          </a:p>
          <a:p>
            <a:r>
              <a:rPr lang="ru-RU" sz="1800" dirty="0"/>
              <a:t>2. Включение проекта в Программу развития школы на 2024-2027гг.</a:t>
            </a:r>
          </a:p>
          <a:p>
            <a:endParaRPr lang="ru-RU" sz="1800" dirty="0"/>
          </a:p>
          <a:p>
            <a:r>
              <a:rPr lang="ru-RU" sz="1800" dirty="0"/>
              <a:t>3. Внесение изменений в нормативную документацию, рабочие программы воспитания.</a:t>
            </a:r>
          </a:p>
          <a:p>
            <a:endParaRPr lang="ru-RU" sz="1800" dirty="0"/>
          </a:p>
          <a:p>
            <a:pPr marL="342900" indent="-342900">
              <a:buAutoNum type="arabicPeriod" startAt="4"/>
            </a:pPr>
            <a:r>
              <a:rPr lang="ru-RU" sz="1800" dirty="0"/>
              <a:t>Создание и организация работы ПОС.</a:t>
            </a:r>
          </a:p>
          <a:p>
            <a:pPr marL="342900" indent="-342900">
              <a:buAutoNum type="arabicPeriod" startAt="4"/>
            </a:pPr>
            <a:endParaRPr lang="ru-RU" sz="1800" dirty="0"/>
          </a:p>
          <a:p>
            <a:r>
              <a:rPr lang="ru-RU" sz="1800" dirty="0"/>
              <a:t>5. Организация работы волонтеров из числа обучающихся, представителей родительской общественности.</a:t>
            </a:r>
          </a:p>
          <a:p>
            <a:endParaRPr lang="ru-RU" sz="1800" dirty="0"/>
          </a:p>
          <a:p>
            <a:r>
              <a:rPr lang="ru-RU" sz="1800" dirty="0"/>
              <a:t>6. Разработка и проведение событийных мероприятий с привлечением обучающихся и представителей родительской общественности  </a:t>
            </a:r>
          </a:p>
          <a:p>
            <a:endParaRPr lang="ru-RU" sz="1800" dirty="0"/>
          </a:p>
          <a:p>
            <a:r>
              <a:rPr lang="ru-RU" sz="1800" dirty="0"/>
              <a:t>7. Проектирование и организация постоянно действующего творческого пространства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70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11EA9-06E5-4EE4-A82D-8C351354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90" y="2406883"/>
            <a:ext cx="3965509" cy="3868789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7DBB3F02-83FE-49C3-AA96-EB4234C88A1E}"/>
              </a:ext>
            </a:extLst>
          </p:cNvPr>
          <p:cNvSpPr/>
          <p:nvPr/>
        </p:nvSpPr>
        <p:spPr>
          <a:xfrm>
            <a:off x="2599318" y="1148458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ПЛАНИРУЕМЫЕ РЕЗУЛЬТАТЫ ПО ГОДАМ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722A9-F900-43D9-8154-EE536154C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956" y="358345"/>
            <a:ext cx="676715" cy="68281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C05A7E6-EF6F-432C-8CBA-AA9DA93CE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39741"/>
              </p:ext>
            </p:extLst>
          </p:nvPr>
        </p:nvGraphicFramePr>
        <p:xfrm>
          <a:off x="461801" y="2406882"/>
          <a:ext cx="7161407" cy="3705159"/>
        </p:xfrm>
        <a:graphic>
          <a:graphicData uri="http://schemas.openxmlformats.org/drawingml/2006/table">
            <a:tbl>
              <a:tblPr firstRow="1" firstCol="1" bandRow="1">
                <a:tableStyleId>{2540C528-4BCF-477D-9D52-E5FFE64A2742}</a:tableStyleId>
              </a:tblPr>
              <a:tblGrid>
                <a:gridCol w="1626164">
                  <a:extLst>
                    <a:ext uri="{9D8B030D-6E8A-4147-A177-3AD203B41FA5}">
                      <a16:colId xmlns:a16="http://schemas.microsoft.com/office/drawing/2014/main" val="2982099853"/>
                    </a:ext>
                  </a:extLst>
                </a:gridCol>
                <a:gridCol w="5535243">
                  <a:extLst>
                    <a:ext uri="{9D8B030D-6E8A-4147-A177-3AD203B41FA5}">
                      <a16:colId xmlns:a16="http://schemas.microsoft.com/office/drawing/2014/main" val="1021334535"/>
                    </a:ext>
                  </a:extLst>
                </a:gridCol>
              </a:tblGrid>
              <a:tr h="668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учебный год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планируемые результаты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96639836"/>
                  </a:ext>
                </a:extLst>
              </a:tr>
              <a:tr h="13852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2024-2025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Исследование и проектирование изменений компонентов образовательной среды.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Обеспечение готовности к реализации изменений в концепции ЛРОС в рамках всех компонентов образовательной среды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1039473"/>
                  </a:ext>
                </a:extLst>
              </a:tr>
              <a:tr h="825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2025-2026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Апробация мероприятий по созданию ЛРОС.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Обеспечение открытости образовательной среды для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реализации творческих проектов.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3984220"/>
                  </a:ext>
                </a:extLst>
              </a:tr>
              <a:tr h="825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2026-2027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и внесение корректировок в апробированный план создания ЛРОС.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Тиражирование лучшего  опыта внутри школы.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0630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47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1"/>
          <p:cNvSpPr/>
          <p:nvPr/>
        </p:nvSpPr>
        <p:spPr>
          <a:xfrm>
            <a:off x="689465" y="2267135"/>
            <a:ext cx="11913132" cy="364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60825" anchor="t" anchorCtr="0">
            <a:noAutofit/>
          </a:bodyPr>
          <a:lstStyle/>
          <a:p>
            <a:pPr marL="16897" marR="1592563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897" marR="1592563" lvl="0" indent="0" algn="l" rtl="0">
              <a:spcBef>
                <a:spcPts val="526"/>
              </a:spcBef>
              <a:spcAft>
                <a:spcPts val="0"/>
              </a:spcAft>
              <a:buClr>
                <a:schemeClr val="dk1"/>
              </a:buClr>
              <a:buSzPts val="1597"/>
              <a:buFont typeface="Arial"/>
              <a:buNone/>
            </a:pPr>
            <a:endParaRPr sz="15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897" marR="1592563" lvl="0" indent="0" algn="l" rtl="0">
              <a:spcBef>
                <a:spcPts val="526"/>
              </a:spcBef>
              <a:spcAft>
                <a:spcPts val="0"/>
              </a:spcAft>
              <a:buNone/>
            </a:pPr>
            <a:endParaRPr sz="1597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Прямоугольник: скругленные углы 5">
            <a:extLst>
              <a:ext uri="{FF2B5EF4-FFF2-40B4-BE49-F238E27FC236}">
                <a16:creationId xmlns:a16="http://schemas.microsoft.com/office/drawing/2014/main" id="{80E17CCC-2584-4216-A9B4-676AD8882D81}"/>
              </a:ext>
            </a:extLst>
          </p:cNvPr>
          <p:cNvSpPr/>
          <p:nvPr/>
        </p:nvSpPr>
        <p:spPr>
          <a:xfrm>
            <a:off x="2599318" y="1015870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ДОРОЖНАЯ КАРТА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595D71-B066-4557-B901-041E7B3C9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9187" y="295219"/>
            <a:ext cx="676715" cy="68281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5EDC71-10D7-4088-8DB7-2B0C8C0A6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3363"/>
              </p:ext>
            </p:extLst>
          </p:nvPr>
        </p:nvGraphicFramePr>
        <p:xfrm>
          <a:off x="1898583" y="1819731"/>
          <a:ext cx="9010851" cy="4909824"/>
        </p:xfrm>
        <a:graphic>
          <a:graphicData uri="http://schemas.openxmlformats.org/drawingml/2006/table">
            <a:tbl>
              <a:tblPr firstRow="1" firstCol="1" bandRow="1"/>
              <a:tblGrid>
                <a:gridCol w="421106">
                  <a:extLst>
                    <a:ext uri="{9D8B030D-6E8A-4147-A177-3AD203B41FA5}">
                      <a16:colId xmlns:a16="http://schemas.microsoft.com/office/drawing/2014/main" val="2265056747"/>
                    </a:ext>
                  </a:extLst>
                </a:gridCol>
                <a:gridCol w="7178647">
                  <a:extLst>
                    <a:ext uri="{9D8B030D-6E8A-4147-A177-3AD203B41FA5}">
                      <a16:colId xmlns:a16="http://schemas.microsoft.com/office/drawing/2014/main" val="1865063216"/>
                    </a:ext>
                  </a:extLst>
                </a:gridCol>
                <a:gridCol w="1411098">
                  <a:extLst>
                    <a:ext uri="{9D8B030D-6E8A-4147-A177-3AD203B41FA5}">
                      <a16:colId xmlns:a16="http://schemas.microsoft.com/office/drawing/2014/main" val="1991588743"/>
                    </a:ext>
                  </a:extLst>
                </a:gridCol>
              </a:tblGrid>
              <a:tr h="406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управленческой команды и педагогических кадров по программе повышения квалификации «Управление созданием личностно-развивающей образовательной среды»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Март-апрель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018357"/>
                  </a:ext>
                </a:extLst>
              </a:tr>
              <a:tr h="6151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 типа образовательной среды школы, выявление дефицитов, имеющейся образовательной среды (проведение исследований с использованием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инструментария В.А.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Ясвина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046282"/>
                  </a:ext>
                </a:extLst>
              </a:tr>
              <a:tr h="406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проекта «Школа больших возможностей»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271818"/>
                  </a:ext>
                </a:extLst>
              </a:tr>
              <a:tr h="4274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утверждение и корректировка нормативно-правовых документов и локальных актов школы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Май-июнь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668631"/>
                  </a:ext>
                </a:extLst>
              </a:tr>
              <a:tr h="406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изменений в основные образовательные программы начального общего, основного общего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Август, 2024г.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750005"/>
                  </a:ext>
                </a:extLst>
              </a:tr>
              <a:tr h="406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Апробация модели проекта «Школа больших возможностей»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2024г.-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2025г.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180302"/>
                  </a:ext>
                </a:extLst>
              </a:tr>
              <a:tr h="406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мониторинговых исследований, направленных на выявление промежуточных результатов реализации 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Апрель-май 2025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177153"/>
                  </a:ext>
                </a:extLst>
              </a:tr>
              <a:tr h="4066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работы по апробации модели проекта создания ЛРОС «Школа больших возможностей»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Апрель-май 2025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32314"/>
                  </a:ext>
                </a:extLst>
              </a:tr>
              <a:tr h="6151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проекта «Школа больших возможностей»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2025г.-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2027г.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749543"/>
                  </a:ext>
                </a:extLst>
              </a:tr>
              <a:tr h="3118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Подведение итогов реализации проекта создания ЛРОС «Школа больших возможностей»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Апрель-май 2027г.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40" marR="43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4330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0D354-9DD4-45B6-95A9-D0405957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8" y="2967881"/>
            <a:ext cx="1819175" cy="24255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DFCA2-4CBF-499C-8E22-7F6AD4A20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296" y="268298"/>
            <a:ext cx="695670" cy="69567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3421048" y="963968"/>
            <a:ext cx="5193437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СОЦИОКУЛЬТУРНОЕ ПРОСТРАНСТВО</a:t>
            </a:r>
          </a:p>
        </p:txBody>
      </p:sp>
      <p:pic>
        <p:nvPicPr>
          <p:cNvPr id="16" name="Рисунок 15" descr="Изображение выглядит как в помещении, мебель, одеж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0184A327-30E2-467E-A3E4-907B90D3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535" y="1787098"/>
            <a:ext cx="4108384" cy="308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BCEAB4-5D8A-4E42-8901-ACA204E9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42" y="3943326"/>
            <a:ext cx="1839317" cy="244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F4FA2D-D74A-41FE-B0E1-DF11F0443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408" y="3428546"/>
            <a:ext cx="2922870" cy="152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AA542-B073-44F2-9E41-CFE50C9AA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670" y="1121312"/>
            <a:ext cx="2881315" cy="193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7F5D43-116D-4D32-8313-3D24A39B8A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75" y="1462604"/>
            <a:ext cx="2800510" cy="1865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06DC65-B6F5-424B-9600-47514B206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1144" y="5168144"/>
            <a:ext cx="2413247" cy="146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060E7A-7CF6-4F80-A355-2EA565DB28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9526" y="5160840"/>
            <a:ext cx="2203581" cy="146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"/>
          <p:cNvSpPr txBox="1"/>
          <p:nvPr/>
        </p:nvSpPr>
        <p:spPr>
          <a:xfrm>
            <a:off x="698687" y="2082240"/>
            <a:ext cx="10794625" cy="22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91"/>
              <a:buFont typeface="Arial"/>
              <a:buNone/>
            </a:pPr>
            <a:r>
              <a:rPr lang="ru-RU" sz="4791" b="1" i="0" cap="none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  <a:r>
              <a:rPr lang="ru-RU" sz="4791" b="1" i="0" cap="none" dirty="0">
                <a:solidFill>
                  <a:schemeClr val="accent3">
                    <a:lumMod val="75000"/>
                  </a:schemeClr>
                </a:solidFill>
                <a:sym typeface="Arial"/>
              </a:rPr>
              <a:t>!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BA06D3-906C-4970-9A74-4754E13A3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724977"/>
            <a:ext cx="2974206" cy="2974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пол, мебель, диван&#10;&#10;Автоматически созданное описание">
            <a:extLst>
              <a:ext uri="{FF2B5EF4-FFF2-40B4-BE49-F238E27FC236}">
                <a16:creationId xmlns:a16="http://schemas.microsoft.com/office/drawing/2014/main" id="{0834D51F-6F74-4462-925D-78C5371E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05" y="3924112"/>
            <a:ext cx="2994733" cy="224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выглядит как на открытом воздухе, спортивная игра, спорт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7AA275B2-D697-4D6F-AD90-30A23E7E8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005" y="1493114"/>
            <a:ext cx="3109273" cy="2073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Изображение выглядит как окно, небо, на открытом воздухе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4E6C2491-D68A-4CF5-8995-12BAF747B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343" y="1493113"/>
            <a:ext cx="3109274" cy="207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DFCA2-4CBF-499C-8E22-7F6AD4A20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296" y="268298"/>
            <a:ext cx="695670" cy="69567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ена, в помещении, потолок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F6F4BB38-9B8D-4286-B884-8B039DE7A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9343" y="4096210"/>
            <a:ext cx="3109274" cy="207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Изображение выглядит как плавательный бассейн, вода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8AF3771-8457-4D51-9139-F9F6B384C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0640" y="4096210"/>
            <a:ext cx="3109274" cy="207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Изображение выглядит как текст, стен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9A1C14D-51FA-40CF-98F1-BD8015EFC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4185" y="1493113"/>
            <a:ext cx="3109275" cy="207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3693110" y="3429000"/>
            <a:ext cx="5193437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ШКОЛА БОЛЬШИХ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13267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58E983-9859-446D-9744-D11A912D2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498" y="329420"/>
            <a:ext cx="695004" cy="695004"/>
          </a:xfrm>
          <a:prstGeom prst="rect">
            <a:avLst/>
          </a:prstGeom>
        </p:spPr>
      </p:pic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353837" y="1212273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ИССЛЕДОВАНИЕ СРЕДЫ И КЛЮЧЕВЫЕ ВЫВОДЫ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619" y="2341834"/>
            <a:ext cx="4469592" cy="2734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67" y="2344929"/>
            <a:ext cx="5111313" cy="273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8968126" y="4747874"/>
            <a:ext cx="2389930" cy="1581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1800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карьерная (36%) </a:t>
            </a:r>
          </a:p>
          <a:p>
            <a:pPr lvl="0" algn="ctr" defTabSz="1124529">
              <a:buClrTx/>
            </a:pPr>
            <a:r>
              <a: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творческая (24%) догматическая (24%)</a:t>
            </a:r>
          </a:p>
          <a:p>
            <a:pPr lvl="0" algn="ctr" defTabSz="1124529">
              <a:buClrTx/>
            </a:pPr>
            <a:r>
              <a: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безмятежная (16)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353837" y="1212273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ИССЛЕДОВАНИЕ СРЕДЫ И КЛЮЧЕВЫЕ ВЫВОДЫ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6631326" y="3288145"/>
            <a:ext cx="3962783" cy="24686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эмоциональность и структурированность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49" y="2326746"/>
            <a:ext cx="4518169" cy="418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080" y="2697017"/>
            <a:ext cx="1339273" cy="1339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8207" y="356771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25" y="384480"/>
            <a:ext cx="695004" cy="695004"/>
          </a:xfrm>
          <a:prstGeom prst="rect">
            <a:avLst/>
          </a:prstGeom>
        </p:spPr>
      </p:pic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506236" y="1079484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КЛЮЧЕВАЯ ПРОБЛЕМА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19" y="2286579"/>
            <a:ext cx="4604599" cy="358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6002918" y="4080454"/>
            <a:ext cx="5828864" cy="24686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недостаточно полное проявление творческого типа образовательной среды и недостаточное развитие ее характеристик для создания условий развития личностного потенциала обучающихся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4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462" y="292116"/>
            <a:ext cx="695004" cy="695004"/>
          </a:xfrm>
          <a:prstGeom prst="rect">
            <a:avLst/>
          </a:prstGeom>
        </p:spPr>
      </p:pic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378004" y="1072422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ЦЕЛЕВЫЕ ГРУППЫ ПРОЕКТА, </a:t>
            </a:r>
          </a:p>
          <a:p>
            <a:pPr algn="ctr"/>
            <a:r>
              <a:rPr lang="ru-RU" sz="2000" b="1" dirty="0"/>
              <a:t>БЛАГОПОЛУЧАТЕЛИ И ИХ ПОТРЕБНОСТИ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414918" y="4442690"/>
            <a:ext cx="4110900" cy="16071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единая культура образовательной организации, способствующая развитию личностного потенциала каждого участника образовательных отношений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5790481" y="4294908"/>
            <a:ext cx="2365227" cy="24496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установление благоприятного психологического климата для реализации потребностей в разносторонней творческой среде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9287163" y="4294908"/>
            <a:ext cx="2365227" cy="24496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уверенность в безопасности и будущем своего ребенка, удовлетворенность качеством образования школы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322554" y="2398429"/>
            <a:ext cx="4110900" cy="6927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управленческая команда и педагоги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5790481" y="2392404"/>
            <a:ext cx="2212828" cy="6927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обучающиеся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215B8D-73DF-4CFE-AF55-8EF9C795E23A}"/>
              </a:ext>
            </a:extLst>
          </p:cNvPr>
          <p:cNvSpPr/>
          <p:nvPr/>
        </p:nvSpPr>
        <p:spPr>
          <a:xfrm>
            <a:off x="9360336" y="2392403"/>
            <a:ext cx="2212828" cy="6927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305" y="1923755"/>
            <a:ext cx="1414552" cy="14145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b="50842"/>
          <a:stretch/>
        </p:blipFill>
        <p:spPr>
          <a:xfrm>
            <a:off x="10176285" y="1132749"/>
            <a:ext cx="957155" cy="12137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b="52498"/>
          <a:stretch/>
        </p:blipFill>
        <p:spPr>
          <a:xfrm>
            <a:off x="618118" y="3224494"/>
            <a:ext cx="1185219" cy="8513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t="5329" b="51588"/>
          <a:stretch/>
        </p:blipFill>
        <p:spPr>
          <a:xfrm>
            <a:off x="3508367" y="3224494"/>
            <a:ext cx="1017451" cy="953936"/>
          </a:xfrm>
          <a:prstGeom prst="rect">
            <a:avLst/>
          </a:prstGeom>
        </p:spPr>
      </p:pic>
      <p:sp>
        <p:nvSpPr>
          <p:cNvPr id="19" name="Стрелка вниз 18"/>
          <p:cNvSpPr/>
          <p:nvPr/>
        </p:nvSpPr>
        <p:spPr>
          <a:xfrm>
            <a:off x="2170185" y="3375689"/>
            <a:ext cx="415637" cy="73752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689076" y="3369147"/>
            <a:ext cx="415637" cy="73752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0306643" y="3338307"/>
            <a:ext cx="415637" cy="73752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6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Головолом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380" y="3527325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3368168" y="3579907"/>
            <a:ext cx="7656570" cy="2714361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endParaRPr lang="ru-RU" sz="3200" u="sng" dirty="0">
              <a:solidFill>
                <a:schemeClr val="dk1"/>
              </a:solidFill>
            </a:endParaRP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</a:rPr>
              <a:t>создание личностно - развивающей образовательной среды с преобладающей долей творческой среды, с опорой на единую культуру образовательной организации.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34" y="384479"/>
            <a:ext cx="695004" cy="69500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507313" y="1083077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ЦЕЛИ ПРОЕКТА</a:t>
            </a:r>
          </a:p>
        </p:txBody>
      </p:sp>
      <p:sp>
        <p:nvSpPr>
          <p:cNvPr id="8" name="Google Shape;451;p14">
            <a:extLst>
              <a:ext uri="{FF2B5EF4-FFF2-40B4-BE49-F238E27FC236}">
                <a16:creationId xmlns:a16="http://schemas.microsoft.com/office/drawing/2014/main" id="{4E5A94FD-9E66-4EB7-8D4B-60CABE1C994E}"/>
              </a:ext>
            </a:extLst>
          </p:cNvPr>
          <p:cNvSpPr/>
          <p:nvPr/>
        </p:nvSpPr>
        <p:spPr>
          <a:xfrm>
            <a:off x="3368168" y="2098964"/>
            <a:ext cx="7656570" cy="1330036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endParaRPr lang="ru-RU" sz="3200" dirty="0">
              <a:solidFill>
                <a:schemeClr val="dk1"/>
              </a:solidFill>
              <a:sym typeface="Arial"/>
            </a:endParaRP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  <a:sym typeface="Arial"/>
              </a:rPr>
              <a:t>Цель </a:t>
            </a:r>
            <a:r>
              <a:rPr lang="ru-RU" sz="3200" dirty="0">
                <a:solidFill>
                  <a:schemeClr val="dk1"/>
                </a:solidFill>
              </a:rPr>
              <a:t>1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3200" u="sng" dirty="0">
              <a:solidFill>
                <a:schemeClr val="dk1"/>
              </a:solidFill>
            </a:endParaRPr>
          </a:p>
          <a:p>
            <a:pPr marL="270356" lvl="0" indent="-270356" algn="ctr">
              <a:lnSpc>
                <a:spcPct val="90000"/>
              </a:lnSpc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14" descr="Головоломк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380" y="3527325"/>
            <a:ext cx="1216660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4"/>
          <p:cNvSpPr/>
          <p:nvPr/>
        </p:nvSpPr>
        <p:spPr>
          <a:xfrm>
            <a:off x="3368168" y="2032149"/>
            <a:ext cx="7656570" cy="1330036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endParaRPr lang="ru-RU" sz="3200" dirty="0">
              <a:solidFill>
                <a:schemeClr val="dk1"/>
              </a:solidFill>
              <a:sym typeface="Arial"/>
            </a:endParaRP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  <a:sym typeface="Arial"/>
              </a:rPr>
              <a:t>Цель </a:t>
            </a:r>
            <a:r>
              <a:rPr lang="ru-RU" sz="3200" dirty="0">
                <a:solidFill>
                  <a:schemeClr val="dk1"/>
                </a:solidFill>
              </a:rPr>
              <a:t>2</a:t>
            </a:r>
          </a:p>
          <a:p>
            <a:pPr marL="270356" lvl="0" indent="-270356" algn="ctr">
              <a:lnSpc>
                <a:spcPct val="90000"/>
              </a:lnSpc>
            </a:pPr>
            <a:r>
              <a:rPr lang="ru-RU" sz="3200" dirty="0">
                <a:solidFill>
                  <a:schemeClr val="dk1"/>
                </a:solidFill>
              </a:rPr>
              <a:t>Конкретные возможности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3200" u="sng" dirty="0">
              <a:solidFill>
                <a:schemeClr val="dk1"/>
              </a:solidFill>
            </a:endParaRPr>
          </a:p>
          <a:p>
            <a:pPr marL="270356" lvl="0" indent="-270356" algn="ctr">
              <a:lnSpc>
                <a:spcPct val="90000"/>
              </a:lnSpc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734" y="388073"/>
            <a:ext cx="695004" cy="69500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CA6CF21A-1E84-417A-A7F0-9775C947375B}"/>
              </a:ext>
            </a:extLst>
          </p:cNvPr>
          <p:cNvSpPr/>
          <p:nvPr/>
        </p:nvSpPr>
        <p:spPr>
          <a:xfrm>
            <a:off x="2507313" y="1083077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ЦЕЛИ ПРОЕКТА</a:t>
            </a:r>
          </a:p>
        </p:txBody>
      </p:sp>
      <p:sp>
        <p:nvSpPr>
          <p:cNvPr id="6" name="Google Shape;451;p14"/>
          <p:cNvSpPr/>
          <p:nvPr/>
        </p:nvSpPr>
        <p:spPr>
          <a:xfrm>
            <a:off x="3368168" y="3625274"/>
            <a:ext cx="7656570" cy="3040927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0356" lvl="0" indent="-270356" algn="ctr">
              <a:lnSpc>
                <a:spcPct val="90000"/>
              </a:lnSpc>
            </a:pPr>
            <a:r>
              <a:rPr lang="ru-RU" sz="2400" u="sng" dirty="0"/>
              <a:t>Для администрации и педагогов</a:t>
            </a:r>
            <a:r>
              <a:rPr lang="ru-RU" sz="2400" dirty="0"/>
              <a:t>:</a:t>
            </a:r>
          </a:p>
          <a:p>
            <a:pPr marL="270356" lvl="0" indent="-270356" algn="ctr">
              <a:lnSpc>
                <a:spcPct val="90000"/>
              </a:lnSpc>
            </a:pPr>
            <a:endParaRPr lang="ru-RU" sz="2400" dirty="0"/>
          </a:p>
          <a:p>
            <a:pPr marL="270356" lvl="0" indent="-270356" algn="ctr">
              <a:lnSpc>
                <a:spcPct val="90000"/>
              </a:lnSpc>
            </a:pPr>
            <a:r>
              <a:rPr lang="ru-RU" sz="2400" dirty="0"/>
              <a:t>возможность совершенствования опыта инновационной деятельности, командной работы с единой корпоративной культурой, возможность творческого развития и личностного роста, целенаправленного обучения и использования современных образовательных технологий, методов и приёмов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6885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900</Words>
  <Application>Microsoft Office PowerPoint</Application>
  <PresentationFormat>Широкоэкранный</PresentationFormat>
  <Paragraphs>156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Calibri</vt:lpstr>
      <vt:lpstr>Verdana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Kitsen, Andrey</dc:creator>
  <cp:lastModifiedBy>Юлия Станиславовна Беланова</cp:lastModifiedBy>
  <cp:revision>106</cp:revision>
  <dcterms:created xsi:type="dcterms:W3CDTF">2021-05-31T10:14:14Z</dcterms:created>
  <dcterms:modified xsi:type="dcterms:W3CDTF">2025-04-15T04:09:13Z</dcterms:modified>
</cp:coreProperties>
</file>